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57" r:id="rId2"/>
    <p:sldId id="358" r:id="rId3"/>
    <p:sldId id="359" r:id="rId4"/>
    <p:sldId id="360" r:id="rId5"/>
    <p:sldId id="361" r:id="rId6"/>
    <p:sldId id="362" r:id="rId7"/>
    <p:sldId id="363" r:id="rId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EFE8B3-0EAE-40B4-4F7C-B49253B29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7FE69D2-718D-0113-149B-F115316232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539DF69-7779-4A1B-2AC2-DB0EC4D0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12BEEF3-2CA6-699B-A205-822543712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C8A24A4-AE53-A1D4-BD08-30C244E46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43145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7156FB-42A7-C76A-CA11-FF7291741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C5F53ED-BEED-F13C-ECA4-A38F7C07F0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128F845-04A4-E651-B46F-F6679295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7572602-C84B-B5BF-9419-3EB9756BA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2201737-05CB-1779-4235-476107B53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3228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00B94B5-208C-3AC2-5447-B5F17393F9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D9A6935-1579-E743-37DB-C4EC7A2EB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475FDA-7E74-CB33-1384-DF9CF1AB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935F85D-EB42-6A1A-D690-BA00F5E40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C57F9C4-4569-6206-F41E-A785ED500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25171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F79D1A-52F5-7A84-06FD-0B3A2C3DC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FCA4F2B-EF8D-0A9C-2D23-5C12AF8EE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20E10CF-B137-AB89-F6BF-BA760CE47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4819FF3-1E69-A6C0-6B15-2529AEA58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67E985E-B655-989F-791A-8A617FE91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37723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8AB8EE-07A8-4D79-7F41-2309036AB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ECC980D-B375-E9F4-7283-D42717055B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82BAC20-19EB-2E57-2B43-FB111EBB2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5051819-D68E-4282-0813-576BC39B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D933F9C-90F1-70FC-C766-B6FCDB18E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2296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5FDEF8-191A-2DA4-85AB-16AEEDE75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3DEA2E4-44D5-6FBF-4DD6-F49343E97E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C14F669-A61F-4553-7FB2-7B9455B11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6C4AFAC-3D4E-E016-1078-DFF38527D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43CE086-CCAF-BB54-5712-C989AEC6C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CB19CB2-3E93-CC94-0C85-68766E87B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68172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575275-AF25-A59E-22AE-B262DF88B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2E92065-792D-1886-E75C-FE6CD5D4A3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C021916-5933-CD3E-52C8-6E19EB31D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0C3E5D8-F415-DC39-46C8-11D5C13552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BF301BF3-A53A-5747-3A0C-4F93906F1E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0EE70D16-C1EA-DAC7-FB14-71AF7EDFB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71A7ADCC-CD49-9F3C-A505-B3B0EA774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A0646C11-41B4-2688-33DB-F7DDC6E96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74618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C3A77B-EE19-B667-9AF1-6C3B5A43C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6006E7B-A007-7F76-6315-453992932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2731958A-4CBD-D949-9FB8-1AFF924D7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DAE278F-6038-9954-EA83-366AC42A8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56600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DE8A0570-5145-87E7-EA41-97DAD7C16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D8D7AAE-A3DC-5DB5-0431-A27723C2F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F1C36B9-CB3D-7F9D-DBBE-8515C9250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4460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4D5F29-6FAE-92A6-60C8-D53DDCB4D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588AB92-6562-4FF9-2E40-B6A2EEFC0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1A504A5-40E9-F797-8A67-D25BD5C43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FA76B11-3C84-A7EE-CD04-B68226349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BAEBD53-6141-1E2B-6D6A-5C8D352B7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967D2D6-BC25-798D-07E5-ACD708A7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65623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9530C8-4E54-DC43-E585-E83380C31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9CFAEA1-2923-0E96-EB0E-D4D0EF1B47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14F38D7-0FE3-EC83-5106-E5FF0271D0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B4C23C5-783D-43B9-D790-AD106FCE8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E96001B-8CA0-27FF-D9B7-FAC3B1079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7E7CAA9-5735-05AE-543C-9A05DBE3C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30057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AF4471E-7F8E-2073-4CD8-789B183C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C560ED0-62CC-E04E-7DDA-DA0681C38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8B36DD8-83E6-D1E3-DBFF-AADD3D904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9A66CB-38E7-4AE6-B489-4712E06766D7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28C124E-7072-2604-24CD-163FEACD6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A1B7138-EFD7-AFD4-F898-AC6053E27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6EC96E-6D12-4B56-9652-071E36857CA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52377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A9B099-3678-56D7-4D13-0036810034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54201"/>
            <a:ext cx="9684774" cy="1655762"/>
          </a:xfrm>
        </p:spPr>
        <p:txBody>
          <a:bodyPr>
            <a:normAutofit fontScale="90000"/>
          </a:bodyPr>
          <a:lstStyle/>
          <a:p>
            <a:r>
              <a:rPr lang="nl-BE" sz="7200" b="1" cap="all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Lato Black" panose="020F0A02020204030203" pitchFamily="34" charset="0"/>
              </a:rPr>
              <a:t>Verkoopvoorstel Volkswagen AG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DB8EF02-DF1E-4CA0-A16A-719DCC97ED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5239" y="3602038"/>
            <a:ext cx="10491020" cy="1655762"/>
          </a:xfrm>
        </p:spPr>
        <p:txBody>
          <a:bodyPr>
            <a:normAutofit/>
          </a:bodyPr>
          <a:lstStyle/>
          <a:p>
            <a:r>
              <a:rPr lang="nl-BE" sz="4400" cap="small">
                <a:ln w="3175">
                  <a:noFill/>
                </a:ln>
                <a:solidFill>
                  <a:schemeClr val="bg1"/>
                </a:solidFill>
                <a:latin typeface="Lato" panose="020F0502020204030203" pitchFamily="34" charset="0"/>
              </a:rPr>
              <a:t>Personen in voorstel, 2024-2025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DFB5956-61EF-F313-C772-30A1FC1C0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12" y="128127"/>
            <a:ext cx="11822175" cy="660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732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F476F-A227-38A9-3358-2C28E2B9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>
                <a:solidFill>
                  <a:srgbClr val="244337"/>
                </a:solidFill>
                <a:latin typeface="Lato Black" panose="020F0A02020204030203" pitchFamily="34" charset="0"/>
              </a:rPr>
              <a:t>Dalende omzet &amp; marges  </a:t>
            </a:r>
            <a:endParaRPr lang="en-BE">
              <a:solidFill>
                <a:srgbClr val="244337"/>
              </a:solidFill>
              <a:latin typeface="Lato Black" panose="020F0A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E26D9-5E51-5325-9485-94F206905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86809" cy="435133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nl-BE"/>
              <a:t>-44% aug 2024</a:t>
            </a:r>
          </a:p>
          <a:p>
            <a:r>
              <a:rPr lang="nl-BE"/>
              <a:t>Toenemende concurrentie nieuwe EV merken (China)</a:t>
            </a:r>
          </a:p>
          <a:p>
            <a:r>
              <a:rPr lang="nl-BE"/>
              <a:t>Stockwagens verkopen aan discount </a:t>
            </a:r>
          </a:p>
          <a:p>
            <a:r>
              <a:rPr lang="nl-BE"/>
              <a:t>Margevooruitzichten gedaald tot 5,6% </a:t>
            </a:r>
          </a:p>
          <a:p>
            <a:r>
              <a:rPr lang="nl-BE"/>
              <a:t>3</a:t>
            </a:r>
            <a:r>
              <a:rPr lang="nl-BE" baseline="30000"/>
              <a:t>de</a:t>
            </a:r>
            <a:r>
              <a:rPr lang="nl-BE"/>
              <a:t> kwartaal marge 3,6%    </a:t>
            </a:r>
          </a:p>
          <a:p>
            <a:endParaRPr lang="nl-BE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15C7FCE-07E4-C614-FEF8-795502770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287" y="1584325"/>
            <a:ext cx="6694926" cy="422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hthoek 3">
            <a:extLst>
              <a:ext uri="{FF2B5EF4-FFF2-40B4-BE49-F238E27FC236}">
                <a16:creationId xmlns:a16="http://schemas.microsoft.com/office/drawing/2014/main" id="{9C5150C8-3725-B7F5-1D72-99CF4F448CBF}"/>
              </a:ext>
            </a:extLst>
          </p:cNvPr>
          <p:cNvSpPr/>
          <p:nvPr/>
        </p:nvSpPr>
        <p:spPr>
          <a:xfrm>
            <a:off x="6266329" y="3765176"/>
            <a:ext cx="927847" cy="3227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DCC63195-DCDF-91D2-1518-F77C5E18B25E}"/>
              </a:ext>
            </a:extLst>
          </p:cNvPr>
          <p:cNvSpPr/>
          <p:nvPr/>
        </p:nvSpPr>
        <p:spPr>
          <a:xfrm>
            <a:off x="6730252" y="5273675"/>
            <a:ext cx="2346513" cy="3227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445F9841-428E-B87E-B5FD-49CF0C27985F}"/>
              </a:ext>
            </a:extLst>
          </p:cNvPr>
          <p:cNvSpPr/>
          <p:nvPr/>
        </p:nvSpPr>
        <p:spPr>
          <a:xfrm>
            <a:off x="5463987" y="2770094"/>
            <a:ext cx="927847" cy="3227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49356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F476F-A227-38A9-3358-2C28E2B9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>
                <a:solidFill>
                  <a:srgbClr val="244337"/>
                </a:solidFill>
                <a:latin typeface="Lato Black" panose="020F0A02020204030203" pitchFamily="34" charset="0"/>
              </a:rPr>
              <a:t>Stijgende kosten </a:t>
            </a:r>
            <a:endParaRPr lang="en-BE">
              <a:solidFill>
                <a:srgbClr val="244337"/>
              </a:solidFill>
              <a:latin typeface="Lato Black" panose="020F0A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E26D9-5E51-5325-9485-94F206905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Overproductie </a:t>
            </a:r>
          </a:p>
          <a:p>
            <a:r>
              <a:rPr lang="nl-BE"/>
              <a:t>Hogere inventarissen </a:t>
            </a:r>
          </a:p>
          <a:p>
            <a:endParaRPr lang="en-BE"/>
          </a:p>
        </p:txBody>
      </p:sp>
      <p:pic>
        <p:nvPicPr>
          <p:cNvPr id="5" name="Afbeelding 4" descr="Afbeelding met voertuig, Landvoertuig, auto, wiel&#10;&#10;Automatisch gegenereerde beschrijving">
            <a:extLst>
              <a:ext uri="{FF2B5EF4-FFF2-40B4-BE49-F238E27FC236}">
                <a16:creationId xmlns:a16="http://schemas.microsoft.com/office/drawing/2014/main" id="{32D978BC-49C4-805D-EA0D-BB31CEF9E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687" y="1825625"/>
            <a:ext cx="6221113" cy="370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269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F476F-A227-38A9-3358-2C28E2B9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>
                <a:solidFill>
                  <a:srgbClr val="244337"/>
                </a:solidFill>
                <a:latin typeface="Lato Black" panose="020F0A02020204030203" pitchFamily="34" charset="0"/>
              </a:rPr>
              <a:t>Stijgende schulden </a:t>
            </a:r>
            <a:endParaRPr lang="en-BE">
              <a:solidFill>
                <a:srgbClr val="244337"/>
              </a:solidFill>
              <a:latin typeface="Lato Black" panose="020F0A02020204030203" pitchFamily="34" charset="0"/>
            </a:endParaRPr>
          </a:p>
        </p:txBody>
      </p:sp>
      <p:pic>
        <p:nvPicPr>
          <p:cNvPr id="4" name="Tijdelijke aanduiding voor inhoud 3" descr="Afbeelding met tekst, diagram, schermopname, Lettertype&#10;&#10;Automatisch gegenereerde beschrijving">
            <a:extLst>
              <a:ext uri="{FF2B5EF4-FFF2-40B4-BE49-F238E27FC236}">
                <a16:creationId xmlns:a16="http://schemas.microsoft.com/office/drawing/2014/main" id="{FCB3DC13-4089-D309-DBA8-EA00718D0D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9262" y="2287209"/>
            <a:ext cx="9868423" cy="3414877"/>
          </a:xfr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418EDB7C-DC56-85CA-3185-58E4B6824A99}"/>
              </a:ext>
            </a:extLst>
          </p:cNvPr>
          <p:cNvSpPr txBox="1"/>
          <p:nvPr/>
        </p:nvSpPr>
        <p:spPr>
          <a:xfrm>
            <a:off x="835674" y="1478576"/>
            <a:ext cx="105156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sz="2800"/>
              <a:t>Constant toenemende schuld leidt tot hogere interesten =&gt; weer stijgende kosten gepaard met lagere omzet =Dalende winstmarges</a:t>
            </a:r>
          </a:p>
        </p:txBody>
      </p:sp>
    </p:spTree>
    <p:extLst>
      <p:ext uri="{BB962C8B-B14F-4D97-AF65-F5344CB8AC3E}">
        <p14:creationId xmlns:p14="http://schemas.microsoft.com/office/powerpoint/2010/main" val="2440706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F476F-A227-38A9-3358-2C28E2B9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>
                <a:solidFill>
                  <a:srgbClr val="244337"/>
                </a:solidFill>
                <a:latin typeface="Lato Black"/>
                <a:ea typeface="Lato Black"/>
                <a:cs typeface="Lato Black"/>
              </a:rPr>
              <a:t>Besparingen</a:t>
            </a:r>
            <a:endParaRPr lang="nl-BE">
              <a:solidFill>
                <a:srgbClr val="244337"/>
              </a:solidFill>
              <a:latin typeface="Lato Black" panose="020F0A02020204030203" pitchFamily="34" charset="0"/>
              <a:ea typeface="Lato Black"/>
              <a:cs typeface="Lato Black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E26D9-5E51-5325-9485-94F206905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CEO wil 10 </a:t>
            </a:r>
            <a:r>
              <a:rPr lang="nl-NL" err="1"/>
              <a:t>mld</a:t>
            </a:r>
            <a:r>
              <a:rPr lang="nl-NL"/>
              <a:t> EURO besparen tegen 2026</a:t>
            </a:r>
          </a:p>
          <a:p>
            <a:r>
              <a:rPr lang="nl-NL"/>
              <a:t>Inkrimping investeringsbudget van 180 naar 160 mld. EUR tussen 2023 en 2027</a:t>
            </a:r>
          </a:p>
        </p:txBody>
      </p:sp>
    </p:spTree>
    <p:extLst>
      <p:ext uri="{BB962C8B-B14F-4D97-AF65-F5344CB8AC3E}">
        <p14:creationId xmlns:p14="http://schemas.microsoft.com/office/powerpoint/2010/main" val="806729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F476F-A227-38A9-3358-2C28E2B90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5231" y="1841500"/>
            <a:ext cx="3752851" cy="221829"/>
          </a:xfrm>
        </p:spPr>
        <p:txBody>
          <a:bodyPr>
            <a:normAutofit fontScale="90000"/>
          </a:bodyPr>
          <a:lstStyle/>
          <a:p>
            <a:r>
              <a:rPr lang="nl-BE">
                <a:solidFill>
                  <a:srgbClr val="244337"/>
                </a:solidFill>
                <a:latin typeface="Lato Black" panose="020F0A02020204030203" pitchFamily="34" charset="0"/>
              </a:rPr>
              <a:t>Hun oplossing? </a:t>
            </a:r>
            <a:endParaRPr lang="en-BE">
              <a:solidFill>
                <a:srgbClr val="244337"/>
              </a:solidFill>
              <a:latin typeface="Lato Black" panose="020F0A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E26D9-5E51-5325-9485-94F206905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6513" cy="4351338"/>
          </a:xfrm>
        </p:spPr>
        <p:txBody>
          <a:bodyPr/>
          <a:lstStyle/>
          <a:p>
            <a:r>
              <a:rPr lang="nl-BE"/>
              <a:t>Personeel ontslaan </a:t>
            </a:r>
          </a:p>
          <a:p>
            <a:r>
              <a:rPr lang="nl-BE"/>
              <a:t>Overblijvend personeel minder betalen (-10%)  </a:t>
            </a:r>
          </a:p>
          <a:p>
            <a:r>
              <a:rPr lang="nl-BE"/>
              <a:t>Vakbonden zullen tegengas geven = operationeel probleem (willen loonsverhoging van 7%) </a:t>
            </a:r>
            <a:endParaRPr lang="en-BE"/>
          </a:p>
        </p:txBody>
      </p:sp>
      <p:pic>
        <p:nvPicPr>
          <p:cNvPr id="4" name="Afbeelding 3" descr="Afbeelding met massa, persoon, publiek, kleding&#10;&#10;Automatisch gegenereerde beschrijving">
            <a:extLst>
              <a:ext uri="{FF2B5EF4-FFF2-40B4-BE49-F238E27FC236}">
                <a16:creationId xmlns:a16="http://schemas.microsoft.com/office/drawing/2014/main" id="{9DF1F275-0C0E-1DE9-9CA6-FFE059EB5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178" y="1476375"/>
            <a:ext cx="4123583" cy="2762250"/>
          </a:xfrm>
          <a:prstGeom prst="rect">
            <a:avLst/>
          </a:prstGeom>
        </p:spPr>
      </p:pic>
      <p:pic>
        <p:nvPicPr>
          <p:cNvPr id="6" name="Afbeelding 5" descr="Afbeelding met tekst, Lettertype, schermopname, ontvangst&#10;&#10;Automatisch gegenereerde beschrijving">
            <a:extLst>
              <a:ext uri="{FF2B5EF4-FFF2-40B4-BE49-F238E27FC236}">
                <a16:creationId xmlns:a16="http://schemas.microsoft.com/office/drawing/2014/main" id="{510BA3B9-936B-DE5A-9383-0BB854E783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8" y="71808"/>
            <a:ext cx="7772400" cy="1587129"/>
          </a:xfrm>
          <a:prstGeom prst="rect">
            <a:avLst/>
          </a:prstGeom>
        </p:spPr>
      </p:pic>
      <p:pic>
        <p:nvPicPr>
          <p:cNvPr id="8" name="Afbeelding 7" descr="Afbeelding met tekst, Lettertype, algebra, ontvangst&#10;&#10;Automatisch gegenereerde beschrijving">
            <a:extLst>
              <a:ext uri="{FF2B5EF4-FFF2-40B4-BE49-F238E27FC236}">
                <a16:creationId xmlns:a16="http://schemas.microsoft.com/office/drawing/2014/main" id="{FAD3E753-9142-7170-0EF8-F50392BCBD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382" y="4476028"/>
            <a:ext cx="7772400" cy="1700490"/>
          </a:xfrm>
          <a:prstGeom prst="rect">
            <a:avLst/>
          </a:prstGeom>
        </p:spPr>
      </p:pic>
      <p:sp>
        <p:nvSpPr>
          <p:cNvPr id="9" name="Rechthoek 8">
            <a:extLst>
              <a:ext uri="{FF2B5EF4-FFF2-40B4-BE49-F238E27FC236}">
                <a16:creationId xmlns:a16="http://schemas.microsoft.com/office/drawing/2014/main" id="{6F57F5A0-F05F-0F10-DD07-34744FE6CE04}"/>
              </a:ext>
            </a:extLst>
          </p:cNvPr>
          <p:cNvSpPr/>
          <p:nvPr/>
        </p:nvSpPr>
        <p:spPr>
          <a:xfrm>
            <a:off x="5540188" y="968188"/>
            <a:ext cx="941294" cy="3092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5AA54449-AEC0-30DB-9915-6E0C3A6061B9}"/>
              </a:ext>
            </a:extLst>
          </p:cNvPr>
          <p:cNvSpPr/>
          <p:nvPr/>
        </p:nvSpPr>
        <p:spPr>
          <a:xfrm>
            <a:off x="8677835" y="5345044"/>
            <a:ext cx="941294" cy="3092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13081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BA3E3C-7D1E-5E66-0E91-01D587407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1" name="Tijdelijke aanduiding voor inhoud 10">
            <a:extLst>
              <a:ext uri="{FF2B5EF4-FFF2-40B4-BE49-F238E27FC236}">
                <a16:creationId xmlns:a16="http://schemas.microsoft.com/office/drawing/2014/main" id="{E2A3FAFF-4CEA-E675-AD6C-A1EF6B5ADD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37" t="4462"/>
          <a:stretch/>
        </p:blipFill>
        <p:spPr>
          <a:xfrm>
            <a:off x="24493" y="3135086"/>
            <a:ext cx="12143013" cy="293914"/>
          </a:xfrm>
        </p:spPr>
      </p:pic>
    </p:spTree>
    <p:extLst>
      <p:ext uri="{BB962C8B-B14F-4D97-AF65-F5344CB8AC3E}">
        <p14:creationId xmlns:p14="http://schemas.microsoft.com/office/powerpoint/2010/main" val="10958912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</Words>
  <Application>Microsoft Office PowerPoint</Application>
  <PresentationFormat>Breedbeeld</PresentationFormat>
  <Paragraphs>20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Lato</vt:lpstr>
      <vt:lpstr>Lato Black</vt:lpstr>
      <vt:lpstr>Kantoorthema</vt:lpstr>
      <vt:lpstr>Verkoopvoorstel Volkswagen AG</vt:lpstr>
      <vt:lpstr>Dalende omzet &amp; marges  </vt:lpstr>
      <vt:lpstr>Stijgende kosten </vt:lpstr>
      <vt:lpstr>Stijgende schulden </vt:lpstr>
      <vt:lpstr>Besparingen</vt:lpstr>
      <vt:lpstr>Hun oplossing? 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Ruben Tack</dc:creator>
  <cp:lastModifiedBy>Ruben Tack</cp:lastModifiedBy>
  <cp:revision>1</cp:revision>
  <dcterms:created xsi:type="dcterms:W3CDTF">2025-05-08T18:09:27Z</dcterms:created>
  <dcterms:modified xsi:type="dcterms:W3CDTF">2025-05-08T18:10:22Z</dcterms:modified>
</cp:coreProperties>
</file>

<file path=docProps/thumbnail.jpeg>
</file>